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Lst>
  <p:sldSz cy="5143500" cx="9144000"/>
  <p:notesSz cx="6858000" cy="9144000"/>
  <p:embeddedFontLst>
    <p:embeddedFont>
      <p:font typeface="Average"/>
      <p:regular r:id="rId21"/>
    </p:embeddedFont>
    <p:embeddedFont>
      <p:font typeface="Oswald"/>
      <p:regular r:id="rId22"/>
      <p:bold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font" Target="fonts/Oswald-regular.fntdata"/><Relationship Id="rId10" Type="http://schemas.openxmlformats.org/officeDocument/2006/relationships/slide" Target="slides/slide5.xml"/><Relationship Id="rId21" Type="http://schemas.openxmlformats.org/officeDocument/2006/relationships/font" Target="fonts/Average-regular.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Oswald-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jpg>
</file>

<file path=ppt/media/image5.jp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7fedf81a55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7fedf81a55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7fedf81a5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7fedf81a5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7fedf81a55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fedf81a55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7fedf81a55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7fedf81a55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7fedf81a55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fedf81a55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750ee7b3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50ee7b3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7fedf81a5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7fedf81a5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7fedf81a5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7fedf81a5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750ee7b3a7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750ee7b3a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7fedf81a5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7fedf81a5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7fedf81a5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fedf81a5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750ee7b3a7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50ee7b3a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fedf81a55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fedf81a55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7fedf81a55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7fedf81a55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hyperlink" Target="https://www.sans.org/" TargetMode="External"/><Relationship Id="rId4" Type="http://schemas.openxmlformats.org/officeDocument/2006/relationships/hyperlink" Target="https://www.cisa.gov/infrastructure-security"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3.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311708" y="45502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Cyber Security in Infrastructure Protection</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Alex Assante, Jasper Ladkin, Colt Bartnicki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Exploiting Simple Systems</a:t>
            </a:r>
            <a:endParaRPr/>
          </a:p>
        </p:txBody>
      </p:sp>
      <p:sp>
        <p:nvSpPr>
          <p:cNvPr id="119" name="Google Shape;119;p22"/>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HVAC stands for Heating, Ventilation, and Air Conditioning.</a:t>
            </a:r>
            <a:endParaRPr/>
          </a:p>
          <a:p>
            <a:pPr indent="0" lvl="0" marL="0" rtl="0" algn="l">
              <a:spcBef>
                <a:spcPts val="1600"/>
              </a:spcBef>
              <a:spcAft>
                <a:spcPts val="0"/>
              </a:spcAft>
              <a:buNone/>
            </a:pPr>
            <a:r>
              <a:rPr lang="en"/>
              <a:t>Through these HVAC systems a hacker could access an isolated network that the systems are all connected through.</a:t>
            </a:r>
            <a:endParaRPr/>
          </a:p>
          <a:p>
            <a:pPr indent="0" lvl="0" marL="0" rtl="0" algn="l">
              <a:spcBef>
                <a:spcPts val="1600"/>
              </a:spcBef>
              <a:spcAft>
                <a:spcPts val="1600"/>
              </a:spcAft>
              <a:buNone/>
            </a:pPr>
            <a:r>
              <a:rPr lang="en"/>
              <a:t>An HVAC attack has been theorized that some have the potential to cause a power surge and cripple a town’s power grid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Protection Layers</a:t>
            </a:r>
            <a:endParaRPr/>
          </a:p>
        </p:txBody>
      </p:sp>
      <p:sp>
        <p:nvSpPr>
          <p:cNvPr id="125" name="Google Shape;125;p23"/>
          <p:cNvSpPr txBox="1"/>
          <p:nvPr>
            <p:ph idx="1" type="body"/>
          </p:nvPr>
        </p:nvSpPr>
        <p:spPr>
          <a:xfrm>
            <a:off x="311700" y="1152475"/>
            <a:ext cx="8520600" cy="376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Vulnerability </a:t>
            </a:r>
            <a:r>
              <a:rPr lang="en"/>
              <a:t>assessments (Stage 1 &amp; stage 2)</a:t>
            </a:r>
            <a:endParaRPr/>
          </a:p>
          <a:p>
            <a:pPr indent="-342900" lvl="0" marL="457200" rtl="0" algn="l">
              <a:spcBef>
                <a:spcPts val="1600"/>
              </a:spcBef>
              <a:spcAft>
                <a:spcPts val="0"/>
              </a:spcAft>
              <a:buSzPts val="1800"/>
              <a:buChar char="●"/>
            </a:pPr>
            <a:r>
              <a:rPr lang="en"/>
              <a:t>Required/ Voluntary </a:t>
            </a:r>
            <a:endParaRPr/>
          </a:p>
          <a:p>
            <a:pPr indent="-342900" lvl="0" marL="457200" rtl="0" algn="l">
              <a:spcBef>
                <a:spcPts val="0"/>
              </a:spcBef>
              <a:spcAft>
                <a:spcPts val="0"/>
              </a:spcAft>
              <a:buSzPts val="1800"/>
              <a:buChar char="●"/>
            </a:pPr>
            <a:r>
              <a:rPr lang="en"/>
              <a:t>Scope?</a:t>
            </a:r>
            <a:endParaRPr/>
          </a:p>
          <a:p>
            <a:pPr indent="-342900" lvl="0" marL="457200" rtl="0" algn="l">
              <a:spcBef>
                <a:spcPts val="0"/>
              </a:spcBef>
              <a:spcAft>
                <a:spcPts val="0"/>
              </a:spcAft>
              <a:buSzPts val="1800"/>
              <a:buChar char="●"/>
            </a:pPr>
            <a:r>
              <a:rPr lang="en"/>
              <a:t>Quality of Pen testers</a:t>
            </a:r>
            <a:endParaRPr/>
          </a:p>
          <a:p>
            <a:pPr indent="0" lvl="0" marL="0" rtl="0" algn="l">
              <a:spcBef>
                <a:spcPts val="1600"/>
              </a:spcBef>
              <a:spcAft>
                <a:spcPts val="0"/>
              </a:spcAft>
              <a:buNone/>
            </a:pPr>
            <a:r>
              <a:rPr lang="en"/>
              <a:t>Implementing Regulation</a:t>
            </a:r>
            <a:endParaRPr/>
          </a:p>
          <a:p>
            <a:pPr indent="-342900" lvl="0" marL="457200" rtl="0" algn="l">
              <a:spcBef>
                <a:spcPts val="1600"/>
              </a:spcBef>
              <a:spcAft>
                <a:spcPts val="0"/>
              </a:spcAft>
              <a:buSzPts val="1800"/>
              <a:buChar char="●"/>
            </a:pPr>
            <a:r>
              <a:rPr lang="en"/>
              <a:t>Patching / updating protective software regularly </a:t>
            </a:r>
            <a:endParaRPr/>
          </a:p>
          <a:p>
            <a:pPr indent="-342900" lvl="0" marL="457200" rtl="0" algn="l">
              <a:spcBef>
                <a:spcPts val="0"/>
              </a:spcBef>
              <a:spcAft>
                <a:spcPts val="0"/>
              </a:spcAft>
              <a:buSzPts val="1800"/>
              <a:buChar char="●"/>
            </a:pPr>
            <a:r>
              <a:rPr lang="en"/>
              <a:t>Regulation on venders </a:t>
            </a:r>
            <a:endParaRPr/>
          </a:p>
          <a:p>
            <a:pPr indent="0" lvl="0" marL="91440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1600"/>
              </a:spcAft>
              <a:buNone/>
            </a:pPr>
            <a:r>
              <a:rPr lang="en"/>
              <a:t>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4"/>
          <p:cNvSpPr txBox="1"/>
          <p:nvPr>
            <p:ph type="title"/>
          </p:nvPr>
        </p:nvSpPr>
        <p:spPr>
          <a:xfrm>
            <a:off x="142375" y="1381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Ukraine - 2015/2016</a:t>
            </a:r>
            <a:endParaRPr/>
          </a:p>
        </p:txBody>
      </p:sp>
      <p:sp>
        <p:nvSpPr>
          <p:cNvPr id="131" name="Google Shape;131;p24"/>
          <p:cNvSpPr txBox="1"/>
          <p:nvPr>
            <p:ph idx="1" type="body"/>
          </p:nvPr>
        </p:nvSpPr>
        <p:spPr>
          <a:xfrm>
            <a:off x="311700" y="863550"/>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200"/>
              <a:t>Ukraine - In 2015, what is known as the first successful cyber attack happened on a Ukrainian power grid.  Hackers were able to get into power grid systems of three areas and cripple them, cutting off power to a large part of Ukraine. </a:t>
            </a:r>
            <a:endParaRPr sz="2200"/>
          </a:p>
        </p:txBody>
      </p:sp>
      <p:pic>
        <p:nvPicPr>
          <p:cNvPr id="132" name="Google Shape;132;p24"/>
          <p:cNvPicPr preferRelativeResize="0"/>
          <p:nvPr/>
        </p:nvPicPr>
        <p:blipFill>
          <a:blip r:embed="rId3">
            <a:alphaModFix/>
          </a:blip>
          <a:stretch>
            <a:fillRect/>
          </a:stretch>
        </p:blipFill>
        <p:spPr>
          <a:xfrm>
            <a:off x="4127500" y="2211675"/>
            <a:ext cx="4603750" cy="27836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 Reflection </a:t>
            </a:r>
            <a:endParaRPr/>
          </a:p>
        </p:txBody>
      </p:sp>
      <p:sp>
        <p:nvSpPr>
          <p:cNvPr id="138" name="Google Shape;138;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thing to remember is it doesn’t matter who attacks our infrastructure when it happens, what does matter is that we are ready for the attack and if we aren’t then we fix the problem and improve our infrastructure.</a:t>
            </a:r>
            <a:endParaRPr/>
          </a:p>
          <a:p>
            <a:pPr indent="0" lvl="0" marL="0" rtl="0" algn="l">
              <a:spcBef>
                <a:spcPts val="1600"/>
              </a:spcBef>
              <a:spcAft>
                <a:spcPts val="1600"/>
              </a:spcAft>
              <a:buNone/>
            </a:pPr>
            <a:r>
              <a:rPr lang="en"/>
              <a:t>It is essential that that we stay wary and protect our infrastructure against intrusion.  By crippling our infrastructure, someone could cripple the nation.  For example, most critical infrastructures can run on their own power for a week if something were to happen.  If an attacker could take down our power grid, after a week we would be helpless and the nation would be crippled.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idx="1" type="body"/>
          </p:nvPr>
        </p:nvSpPr>
        <p:spPr>
          <a:xfrm>
            <a:off x="311700" y="1125075"/>
            <a:ext cx="8520600" cy="2039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200"/>
              <a:t>“From an adversary perspective, you’re not just stealing files, you’re getting into, understanding, and using a system to achieve your goal.”</a:t>
            </a:r>
            <a:endParaRPr sz="3200"/>
          </a:p>
        </p:txBody>
      </p:sp>
      <p:sp>
        <p:nvSpPr>
          <p:cNvPr id="144" name="Google Shape;144;p26"/>
          <p:cNvSpPr txBox="1"/>
          <p:nvPr>
            <p:ph idx="1" type="body"/>
          </p:nvPr>
        </p:nvSpPr>
        <p:spPr>
          <a:xfrm>
            <a:off x="378925" y="3235125"/>
            <a:ext cx="8520600" cy="11847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en" sz="2500"/>
              <a:t>Tim Conway</a:t>
            </a:r>
            <a:r>
              <a:rPr lang="en"/>
              <a:t>, a leading cybersecurity expert with specialty in Critical </a:t>
            </a:r>
            <a:r>
              <a:rPr lang="en"/>
              <a:t>Infrastructure</a:t>
            </a:r>
            <a:r>
              <a:rPr lang="en"/>
              <a:t> Protection</a:t>
            </a:r>
            <a:endParaRPr/>
          </a:p>
        </p:txBody>
      </p:sp>
      <p:sp>
        <p:nvSpPr>
          <p:cNvPr id="145" name="Google Shape;145;p26"/>
          <p:cNvSpPr txBox="1"/>
          <p:nvPr>
            <p:ph idx="1" type="body"/>
          </p:nvPr>
        </p:nvSpPr>
        <p:spPr>
          <a:xfrm>
            <a:off x="134350" y="156550"/>
            <a:ext cx="8520600" cy="652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200"/>
              <a:t>Something we want to leave you with…...</a:t>
            </a:r>
            <a:endParaRPr sz="22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idx="4294967295" type="title"/>
          </p:nvPr>
        </p:nvSpPr>
        <p:spPr>
          <a:xfrm>
            <a:off x="89225" y="1113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51" name="Google Shape;151;p27"/>
          <p:cNvSpPr txBox="1"/>
          <p:nvPr/>
        </p:nvSpPr>
        <p:spPr>
          <a:xfrm>
            <a:off x="140650" y="853900"/>
            <a:ext cx="8830200" cy="412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FFFFFF"/>
                </a:solidFill>
                <a:latin typeface="Oswald"/>
                <a:ea typeface="Oswald"/>
                <a:cs typeface="Oswald"/>
                <a:sym typeface="Oswald"/>
              </a:rPr>
              <a:t>Tim Conway - Security Professional specialization in Infrastructure protection</a:t>
            </a:r>
            <a:endParaRPr sz="2000">
              <a:solidFill>
                <a:srgbClr val="FFFFFF"/>
              </a:solidFill>
              <a:latin typeface="Oswald"/>
              <a:ea typeface="Oswald"/>
              <a:cs typeface="Oswald"/>
              <a:sym typeface="Oswald"/>
            </a:endParaRPr>
          </a:p>
          <a:p>
            <a:pPr indent="0" lvl="0" marL="0" rtl="0" algn="l">
              <a:spcBef>
                <a:spcPts val="0"/>
              </a:spcBef>
              <a:spcAft>
                <a:spcPts val="0"/>
              </a:spcAft>
              <a:buNone/>
            </a:pPr>
            <a:r>
              <a:t/>
            </a:r>
            <a:endParaRPr sz="2000">
              <a:solidFill>
                <a:srgbClr val="FFFFFF"/>
              </a:solidFill>
              <a:latin typeface="Oswald"/>
              <a:ea typeface="Oswald"/>
              <a:cs typeface="Oswald"/>
              <a:sym typeface="Oswald"/>
            </a:endParaRPr>
          </a:p>
          <a:p>
            <a:pPr indent="0" lvl="0" marL="0" rtl="0" algn="l">
              <a:spcBef>
                <a:spcPts val="0"/>
              </a:spcBef>
              <a:spcAft>
                <a:spcPts val="0"/>
              </a:spcAft>
              <a:buNone/>
            </a:pPr>
            <a:r>
              <a:rPr lang="en" sz="2000" u="sng">
                <a:solidFill>
                  <a:schemeClr val="hlink"/>
                </a:solidFill>
                <a:latin typeface="Oswald"/>
                <a:ea typeface="Oswald"/>
                <a:cs typeface="Oswald"/>
                <a:sym typeface="Oswald"/>
                <a:hlinkClick r:id="rId3"/>
              </a:rPr>
              <a:t>SANS.org</a:t>
            </a:r>
            <a:r>
              <a:rPr lang="en" sz="2000">
                <a:solidFill>
                  <a:srgbClr val="FFFFFF"/>
                </a:solidFill>
                <a:latin typeface="Oswald"/>
                <a:ea typeface="Oswald"/>
                <a:cs typeface="Oswald"/>
                <a:sym typeface="Oswald"/>
              </a:rPr>
              <a:t> - Private Company that Specializes in cybersecurity information</a:t>
            </a:r>
            <a:endParaRPr sz="2000">
              <a:solidFill>
                <a:srgbClr val="FFFFFF"/>
              </a:solidFill>
              <a:latin typeface="Oswald"/>
              <a:ea typeface="Oswald"/>
              <a:cs typeface="Oswald"/>
              <a:sym typeface="Oswald"/>
            </a:endParaRPr>
          </a:p>
          <a:p>
            <a:pPr indent="0" lvl="0" marL="0" rtl="0" algn="l">
              <a:spcBef>
                <a:spcPts val="0"/>
              </a:spcBef>
              <a:spcAft>
                <a:spcPts val="0"/>
              </a:spcAft>
              <a:buNone/>
            </a:pPr>
            <a:r>
              <a:t/>
            </a:r>
            <a:endParaRPr sz="2000">
              <a:solidFill>
                <a:srgbClr val="FFFFFF"/>
              </a:solidFill>
              <a:latin typeface="Oswald"/>
              <a:ea typeface="Oswald"/>
              <a:cs typeface="Oswald"/>
              <a:sym typeface="Oswald"/>
            </a:endParaRPr>
          </a:p>
          <a:p>
            <a:pPr indent="0" lvl="0" marL="0" rtl="0" algn="l">
              <a:spcBef>
                <a:spcPts val="0"/>
              </a:spcBef>
              <a:spcAft>
                <a:spcPts val="0"/>
              </a:spcAft>
              <a:buNone/>
            </a:pPr>
            <a:r>
              <a:rPr lang="en" sz="2000" u="sng">
                <a:solidFill>
                  <a:schemeClr val="hlink"/>
                </a:solidFill>
                <a:latin typeface="Oswald"/>
                <a:ea typeface="Oswald"/>
                <a:cs typeface="Oswald"/>
                <a:sym typeface="Oswald"/>
                <a:hlinkClick r:id="rId4"/>
              </a:rPr>
              <a:t>CISA</a:t>
            </a:r>
            <a:r>
              <a:rPr lang="en" sz="2000">
                <a:solidFill>
                  <a:srgbClr val="FFFFFF"/>
                </a:solidFill>
                <a:latin typeface="Oswald"/>
                <a:ea typeface="Oswald"/>
                <a:cs typeface="Oswald"/>
                <a:sym typeface="Oswald"/>
              </a:rPr>
              <a:t>- Cybersecurity &amp; Infrastructure Security Agency (Department of Homeland Security)</a:t>
            </a:r>
            <a:endParaRPr sz="2000">
              <a:solidFill>
                <a:srgbClr val="FFFFFF"/>
              </a:solidFill>
              <a:latin typeface="Oswald"/>
              <a:ea typeface="Oswald"/>
              <a:cs typeface="Oswald"/>
              <a:sym typeface="Oswald"/>
            </a:endParaRPr>
          </a:p>
          <a:p>
            <a:pPr indent="-298450" lvl="0" marL="457200" rtl="0" algn="l">
              <a:lnSpc>
                <a:spcPct val="115000"/>
              </a:lnSpc>
              <a:spcBef>
                <a:spcPts val="0"/>
              </a:spcBef>
              <a:spcAft>
                <a:spcPts val="0"/>
              </a:spcAft>
              <a:buSzPts val="1100"/>
              <a:buChar char="-"/>
            </a:pPr>
            <a:r>
              <a:t/>
            </a:r>
            <a:endParaRPr sz="2000">
              <a:solidFill>
                <a:srgbClr val="FFFFFF"/>
              </a:solidFill>
              <a:latin typeface="Oswald"/>
              <a:ea typeface="Oswald"/>
              <a:cs typeface="Oswald"/>
              <a:sym typeface="Oswa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Cyber Security </a:t>
            </a:r>
            <a:endParaRPr/>
          </a:p>
        </p:txBody>
      </p:sp>
      <p:sp>
        <p:nvSpPr>
          <p:cNvPr id="66" name="Google Shape;66;p14"/>
          <p:cNvSpPr txBox="1"/>
          <p:nvPr>
            <p:ph idx="1" type="body"/>
          </p:nvPr>
        </p:nvSpPr>
        <p:spPr>
          <a:xfrm>
            <a:off x="261450" y="1152475"/>
            <a:ext cx="8520600" cy="783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Cyber security has become such a big part of our national security and is now a part of all of our military branches.  Cyber security can be found all throughout both the public and private sector.</a:t>
            </a:r>
            <a:endParaRPr/>
          </a:p>
        </p:txBody>
      </p:sp>
      <p:pic>
        <p:nvPicPr>
          <p:cNvPr id="67" name="Google Shape;67;p14"/>
          <p:cNvPicPr preferRelativeResize="0"/>
          <p:nvPr/>
        </p:nvPicPr>
        <p:blipFill>
          <a:blip r:embed="rId3">
            <a:alphaModFix/>
          </a:blip>
          <a:stretch>
            <a:fillRect/>
          </a:stretch>
        </p:blipFill>
        <p:spPr>
          <a:xfrm>
            <a:off x="4973725" y="2229900"/>
            <a:ext cx="3950000" cy="2628550"/>
          </a:xfrm>
          <a:prstGeom prst="rect">
            <a:avLst/>
          </a:prstGeom>
          <a:noFill/>
          <a:ln>
            <a:noFill/>
          </a:ln>
        </p:spPr>
      </p:pic>
      <p:sp>
        <p:nvSpPr>
          <p:cNvPr id="68" name="Google Shape;68;p14"/>
          <p:cNvSpPr txBox="1"/>
          <p:nvPr>
            <p:ph idx="1" type="body"/>
          </p:nvPr>
        </p:nvSpPr>
        <p:spPr>
          <a:xfrm>
            <a:off x="261450" y="2229800"/>
            <a:ext cx="4539300" cy="2628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CISA, the Cybersecurity and Infrastructure Security Agency, defines cybersecurity as follows: </a:t>
            </a:r>
            <a:r>
              <a:rPr lang="en">
                <a:solidFill>
                  <a:srgbClr val="B7B7B7"/>
                </a:solidFill>
              </a:rPr>
              <a:t>Cybersecurity is the art of protecting networks, devices, and data from unauthorized access or criminal use and the practice of ensuring confidentiality, integrity, and availability of information.</a:t>
            </a:r>
            <a:endParaRPr>
              <a:solidFill>
                <a:srgbClr val="B7B7B7"/>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is Critical Infrastructure?</a:t>
            </a:r>
            <a:endParaRPr/>
          </a:p>
        </p:txBody>
      </p:sp>
      <p:sp>
        <p:nvSpPr>
          <p:cNvPr id="74" name="Google Shape;74;p15"/>
          <p:cNvSpPr txBox="1"/>
          <p:nvPr>
            <p:ph idx="1" type="body"/>
          </p:nvPr>
        </p:nvSpPr>
        <p:spPr>
          <a:xfrm>
            <a:off x="311700" y="1152475"/>
            <a:ext cx="4397400" cy="338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Critical infrastructure is a term used by the government to describe essential assets for daily functioning of the economy and society.  </a:t>
            </a:r>
            <a:endParaRPr/>
          </a:p>
          <a:p>
            <a:pPr indent="0" lvl="0" marL="0" rtl="0" algn="l">
              <a:spcBef>
                <a:spcPts val="1600"/>
              </a:spcBef>
              <a:spcAft>
                <a:spcPts val="1600"/>
              </a:spcAft>
              <a:buNone/>
            </a:pPr>
            <a:r>
              <a:rPr lang="en"/>
              <a:t>Most people if asked what critical infrastructure is would only be able to name the power grid.  While the power grid is important, arguably the most important, there are more critical infrastructure assets.</a:t>
            </a:r>
            <a:endParaRPr/>
          </a:p>
        </p:txBody>
      </p:sp>
      <p:pic>
        <p:nvPicPr>
          <p:cNvPr id="75" name="Google Shape;75;p15"/>
          <p:cNvPicPr preferRelativeResize="0"/>
          <p:nvPr/>
        </p:nvPicPr>
        <p:blipFill>
          <a:blip r:embed="rId3">
            <a:alphaModFix/>
          </a:blip>
          <a:stretch>
            <a:fillRect/>
          </a:stretch>
        </p:blipFill>
        <p:spPr>
          <a:xfrm>
            <a:off x="4984456" y="445031"/>
            <a:ext cx="3847850" cy="256056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pic>
        <p:nvPicPr>
          <p:cNvPr id="80" name="Google Shape;80;p16"/>
          <p:cNvPicPr preferRelativeResize="0"/>
          <p:nvPr/>
        </p:nvPicPr>
        <p:blipFill>
          <a:blip r:embed="rId3">
            <a:alphaModFix/>
          </a:blip>
          <a:stretch>
            <a:fillRect/>
          </a:stretch>
        </p:blipFill>
        <p:spPr>
          <a:xfrm>
            <a:off x="892775" y="0"/>
            <a:ext cx="7358462"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we protect our infrastructure?</a:t>
            </a:r>
            <a:endParaRPr/>
          </a:p>
        </p:txBody>
      </p:sp>
      <p:sp>
        <p:nvSpPr>
          <p:cNvPr id="86" name="Google Shape;86;p17"/>
          <p:cNvSpPr txBox="1"/>
          <p:nvPr>
            <p:ph idx="1" type="body"/>
          </p:nvPr>
        </p:nvSpPr>
        <p:spPr>
          <a:xfrm>
            <a:off x="311700" y="1152475"/>
            <a:ext cx="3986100" cy="3252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We protect our critical infrastructure in multiple ways.  Routine government mandated safety assessments.  Policies that require state of the art security measures employed in critical infrastructure.  A close relationship between the government and the private sector utilities in this field.  And much more…….</a:t>
            </a:r>
            <a:endParaRPr/>
          </a:p>
        </p:txBody>
      </p:sp>
      <p:pic>
        <p:nvPicPr>
          <p:cNvPr id="87" name="Google Shape;87;p17"/>
          <p:cNvPicPr preferRelativeResize="0"/>
          <p:nvPr/>
        </p:nvPicPr>
        <p:blipFill>
          <a:blip r:embed="rId3">
            <a:alphaModFix/>
          </a:blip>
          <a:stretch>
            <a:fillRect/>
          </a:stretch>
        </p:blipFill>
        <p:spPr>
          <a:xfrm>
            <a:off x="4605722" y="1152475"/>
            <a:ext cx="4226576" cy="2476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threats does our infrastructure face?</a:t>
            </a:r>
            <a:endParaRPr/>
          </a:p>
        </p:txBody>
      </p:sp>
      <p:sp>
        <p:nvSpPr>
          <p:cNvPr id="93" name="Google Shape;93;p18"/>
          <p:cNvSpPr txBox="1"/>
          <p:nvPr>
            <p:ph idx="1" type="body"/>
          </p:nvPr>
        </p:nvSpPr>
        <p:spPr>
          <a:xfrm>
            <a:off x="311700" y="1152475"/>
            <a:ext cx="4107900" cy="338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Financial Gain (criminal act)</a:t>
            </a:r>
            <a:endParaRPr/>
          </a:p>
          <a:p>
            <a:pPr indent="-342900" lvl="0" marL="457200" rtl="0" algn="l">
              <a:spcBef>
                <a:spcPts val="1600"/>
              </a:spcBef>
              <a:spcAft>
                <a:spcPts val="0"/>
              </a:spcAft>
              <a:buSzPts val="1800"/>
              <a:buChar char="●"/>
            </a:pPr>
            <a:r>
              <a:rPr lang="en"/>
              <a:t>Encrypting</a:t>
            </a:r>
            <a:r>
              <a:rPr lang="en"/>
              <a:t> data for ransom</a:t>
            </a:r>
            <a:endParaRPr/>
          </a:p>
          <a:p>
            <a:pPr indent="0" lvl="0" marL="0" rtl="0" algn="l">
              <a:spcBef>
                <a:spcPts val="1600"/>
              </a:spcBef>
              <a:spcAft>
                <a:spcPts val="0"/>
              </a:spcAft>
              <a:buNone/>
            </a:pPr>
            <a:r>
              <a:rPr lang="en"/>
              <a:t>Data Attack (criminal or Nation State attack)</a:t>
            </a:r>
            <a:endParaRPr/>
          </a:p>
          <a:p>
            <a:pPr indent="-342900" lvl="0" marL="457200" rtl="0" algn="l">
              <a:spcBef>
                <a:spcPts val="1600"/>
              </a:spcBef>
              <a:spcAft>
                <a:spcPts val="0"/>
              </a:spcAft>
              <a:buSzPts val="1800"/>
              <a:buChar char="●"/>
            </a:pPr>
            <a:r>
              <a:rPr lang="en"/>
              <a:t>Obtain / destroy crucial data  </a:t>
            </a:r>
            <a:endParaRPr/>
          </a:p>
          <a:p>
            <a:pPr indent="0" lvl="0" marL="0" rtl="0" algn="l">
              <a:spcBef>
                <a:spcPts val="1600"/>
              </a:spcBef>
              <a:spcAft>
                <a:spcPts val="0"/>
              </a:spcAft>
              <a:buNone/>
            </a:pPr>
            <a:r>
              <a:rPr lang="en"/>
              <a:t>Nation State Attack</a:t>
            </a:r>
            <a:endParaRPr/>
          </a:p>
          <a:p>
            <a:pPr indent="-342900" lvl="0" marL="457200" rtl="0" algn="l">
              <a:spcBef>
                <a:spcPts val="1600"/>
              </a:spcBef>
              <a:spcAft>
                <a:spcPts val="0"/>
              </a:spcAft>
              <a:buSzPts val="1800"/>
              <a:buChar char="●"/>
            </a:pPr>
            <a:r>
              <a:rPr lang="en"/>
              <a:t>Physical impact (Critical facilities / loss of life)</a:t>
            </a:r>
            <a:endParaRPr/>
          </a:p>
        </p:txBody>
      </p:sp>
      <p:pic>
        <p:nvPicPr>
          <p:cNvPr id="94" name="Google Shape;94;p18"/>
          <p:cNvPicPr preferRelativeResize="0"/>
          <p:nvPr/>
        </p:nvPicPr>
        <p:blipFill>
          <a:blip r:embed="rId3">
            <a:alphaModFix/>
          </a:blip>
          <a:stretch>
            <a:fillRect/>
          </a:stretch>
        </p:blipFill>
        <p:spPr>
          <a:xfrm>
            <a:off x="4572006" y="1503000"/>
            <a:ext cx="4260300" cy="2393747"/>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pic>
        <p:nvPicPr>
          <p:cNvPr id="99" name="Google Shape;99;p19"/>
          <p:cNvPicPr preferRelativeResize="0"/>
          <p:nvPr/>
        </p:nvPicPr>
        <p:blipFill>
          <a:blip r:embed="rId3">
            <a:alphaModFix/>
          </a:blip>
          <a:stretch>
            <a:fillRect/>
          </a:stretch>
        </p:blipFill>
        <p:spPr>
          <a:xfrm>
            <a:off x="0" y="613151"/>
            <a:ext cx="9144000" cy="39171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idx="1" type="body"/>
          </p:nvPr>
        </p:nvSpPr>
        <p:spPr>
          <a:xfrm>
            <a:off x="181550" y="812875"/>
            <a:ext cx="8787900" cy="1244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An example of a military infrastructure attack would be Stuxnet.  Stuxnet was a rootkit based worm that spread worldwide through Microsoft Windows computers after an initial USB infection.  It scanned for Siemens software (industrial control software) and then infected systems looking for Iranian Nuclear Centrifuges.</a:t>
            </a:r>
            <a:endParaRPr/>
          </a:p>
        </p:txBody>
      </p:sp>
      <p:sp>
        <p:nvSpPr>
          <p:cNvPr id="105" name="Google Shape;105;p20"/>
          <p:cNvSpPr txBox="1"/>
          <p:nvPr>
            <p:ph type="title"/>
          </p:nvPr>
        </p:nvSpPr>
        <p:spPr>
          <a:xfrm>
            <a:off x="181550" y="1883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Stuxnet</a:t>
            </a:r>
            <a:endParaRPr/>
          </a:p>
        </p:txBody>
      </p:sp>
      <p:pic>
        <p:nvPicPr>
          <p:cNvPr id="106" name="Google Shape;106;p20"/>
          <p:cNvPicPr preferRelativeResize="0"/>
          <p:nvPr/>
        </p:nvPicPr>
        <p:blipFill>
          <a:blip r:embed="rId3">
            <a:alphaModFix/>
          </a:blip>
          <a:stretch>
            <a:fillRect/>
          </a:stretch>
        </p:blipFill>
        <p:spPr>
          <a:xfrm>
            <a:off x="4267200" y="2238850"/>
            <a:ext cx="4702250" cy="2691525"/>
          </a:xfrm>
          <a:prstGeom prst="rect">
            <a:avLst/>
          </a:prstGeom>
          <a:noFill/>
          <a:ln>
            <a:noFill/>
          </a:ln>
        </p:spPr>
      </p:pic>
      <p:sp>
        <p:nvSpPr>
          <p:cNvPr id="107" name="Google Shape;107;p20"/>
          <p:cNvSpPr txBox="1"/>
          <p:nvPr>
            <p:ph idx="1" type="body"/>
          </p:nvPr>
        </p:nvSpPr>
        <p:spPr>
          <a:xfrm>
            <a:off x="205025" y="2367375"/>
            <a:ext cx="3879300" cy="2562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It was made to cripple Iranian nuclear enrichment capabilities.  The worm damaged nearly 2,000 centrifuges and even caused some centrifuges to explode.  It achieved this by reporting normal traffic to monitoring devices and then speeding up and slowing down centrifuges till they broke.</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Points of Attack/ Vulnerabilities</a:t>
            </a:r>
            <a:endParaRPr/>
          </a:p>
        </p:txBody>
      </p:sp>
      <p:sp>
        <p:nvSpPr>
          <p:cNvPr id="113" name="Google Shape;113;p21"/>
          <p:cNvSpPr txBox="1"/>
          <p:nvPr>
            <p:ph idx="1" type="body"/>
          </p:nvPr>
        </p:nvSpPr>
        <p:spPr>
          <a:xfrm>
            <a:off x="311700" y="1152475"/>
            <a:ext cx="8520600" cy="361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Stage 1 - Intrusion and Preparation through IT network</a:t>
            </a:r>
            <a:endParaRPr/>
          </a:p>
          <a:p>
            <a:pPr indent="-342900" lvl="0" marL="457200" rtl="0" algn="l">
              <a:spcBef>
                <a:spcPts val="1600"/>
              </a:spcBef>
              <a:spcAft>
                <a:spcPts val="0"/>
              </a:spcAft>
              <a:buSzPts val="1800"/>
              <a:buChar char="●"/>
            </a:pPr>
            <a:r>
              <a:rPr lang="en"/>
              <a:t>Spear Phishing/ </a:t>
            </a:r>
            <a:r>
              <a:rPr lang="en"/>
              <a:t>Reconnaissance</a:t>
            </a:r>
            <a:r>
              <a:rPr lang="en"/>
              <a:t> </a:t>
            </a:r>
            <a:endParaRPr/>
          </a:p>
          <a:p>
            <a:pPr indent="-342900" lvl="0" marL="457200" rtl="0" algn="l">
              <a:spcBef>
                <a:spcPts val="0"/>
              </a:spcBef>
              <a:spcAft>
                <a:spcPts val="0"/>
              </a:spcAft>
              <a:buSzPts val="1800"/>
              <a:buChar char="●"/>
            </a:pPr>
            <a:r>
              <a:rPr lang="en"/>
              <a:t>Finding Exploits - unencrypted communications / protocols /</a:t>
            </a:r>
            <a:r>
              <a:rPr lang="en"/>
              <a:t>easily corrupt control systems</a:t>
            </a:r>
            <a:endParaRPr/>
          </a:p>
          <a:p>
            <a:pPr indent="-342900" lvl="0" marL="457200" rtl="0" algn="l">
              <a:spcBef>
                <a:spcPts val="0"/>
              </a:spcBef>
              <a:spcAft>
                <a:spcPts val="0"/>
              </a:spcAft>
              <a:buSzPts val="1800"/>
              <a:buChar char="●"/>
            </a:pPr>
            <a:r>
              <a:rPr lang="en"/>
              <a:t>Install Malware </a:t>
            </a:r>
            <a:endParaRPr/>
          </a:p>
          <a:p>
            <a:pPr indent="0" lvl="0" marL="0" rtl="0" algn="l">
              <a:spcBef>
                <a:spcPts val="1600"/>
              </a:spcBef>
              <a:spcAft>
                <a:spcPts val="0"/>
              </a:spcAft>
              <a:buNone/>
            </a:pPr>
            <a:r>
              <a:rPr lang="en"/>
              <a:t>Stage 2 - Development and execution on OT</a:t>
            </a:r>
            <a:endParaRPr/>
          </a:p>
          <a:p>
            <a:pPr indent="-342900" lvl="0" marL="457200" rtl="0" algn="l">
              <a:spcBef>
                <a:spcPts val="1600"/>
              </a:spcBef>
              <a:spcAft>
                <a:spcPts val="0"/>
              </a:spcAft>
              <a:buSzPts val="1800"/>
              <a:buChar char="●"/>
            </a:pPr>
            <a:r>
              <a:rPr lang="en"/>
              <a:t>Corrupt infrastructure components</a:t>
            </a:r>
            <a:endParaRPr/>
          </a:p>
          <a:p>
            <a:pPr indent="-342900" lvl="0" marL="457200" rtl="0" algn="l">
              <a:spcBef>
                <a:spcPts val="0"/>
              </a:spcBef>
              <a:spcAft>
                <a:spcPts val="0"/>
              </a:spcAft>
              <a:buSzPts val="1800"/>
              <a:buChar char="●"/>
            </a:pPr>
            <a:r>
              <a:rPr lang="en"/>
              <a:t>Hide / Amplify attack</a:t>
            </a:r>
            <a:endParaRPr/>
          </a:p>
          <a:p>
            <a:pPr indent="0" lvl="0" marL="0" rtl="0" algn="l">
              <a:spcBef>
                <a:spcPts val="1600"/>
              </a:spcBef>
              <a:spcAft>
                <a:spcPts val="16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